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"/>
  </p:notesMasterIdLst>
  <p:sldIdLst>
    <p:sldId id="256" r:id="rId2"/>
    <p:sldId id="281" r:id="rId3"/>
    <p:sldId id="257" r:id="rId4"/>
    <p:sldId id="280" r:id="rId5"/>
  </p:sldIdLst>
  <p:sldSz cx="12192000" cy="6858000"/>
  <p:notesSz cx="6858000" cy="9144000"/>
  <p:defaultTextStyle>
    <a:defPPr>
      <a:defRPr lang="es-P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71"/>
  </p:normalViewPr>
  <p:slideViewPr>
    <p:cSldViewPr snapToGrid="0" snapToObjects="1">
      <p:cViewPr>
        <p:scale>
          <a:sx n="95" d="100"/>
          <a:sy n="95" d="100"/>
        </p:scale>
        <p:origin x="680" y="3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PR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4E9843-1EA3-3845-BDBF-C1C78966A190}" type="datetimeFigureOut">
              <a:rPr lang="es-PR" smtClean="0"/>
              <a:t>11/24/18</a:t>
            </a:fld>
            <a:endParaRPr lang="es-PR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PR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s-ES"/>
              <a:t>Editar los estilos de texto del patrón
Segundo nivel
Tercer nivel
Cuarto nivel
Quinto nivel</a:t>
            </a:r>
            <a:endParaRPr lang="es-PR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PR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20BA28-6738-1C44-9F23-BBB1028F7A15}" type="slidenum">
              <a:rPr lang="es-PR" smtClean="0"/>
              <a:t>‹Nº›</a:t>
            </a:fld>
            <a:endParaRPr lang="es-PR"/>
          </a:p>
        </p:txBody>
      </p:sp>
    </p:spTree>
    <p:extLst>
      <p:ext uri="{BB962C8B-B14F-4D97-AF65-F5344CB8AC3E}">
        <p14:creationId xmlns:p14="http://schemas.microsoft.com/office/powerpoint/2010/main" val="23016248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R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20BA28-6738-1C44-9F23-BBB1028F7A15}" type="slidenum">
              <a:rPr lang="es-PR" smtClean="0"/>
              <a:t>2</a:t>
            </a:fld>
            <a:endParaRPr lang="es-PR"/>
          </a:p>
        </p:txBody>
      </p:sp>
    </p:spTree>
    <p:extLst>
      <p:ext uri="{BB962C8B-B14F-4D97-AF65-F5344CB8AC3E}">
        <p14:creationId xmlns:p14="http://schemas.microsoft.com/office/powerpoint/2010/main" val="25122524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D47CE7-593A-0147-B0B2-D7179E91FC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PR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7D29504-196B-ED45-9E3A-2BF70EF3A7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P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5E89AD1-E5ED-2141-8BFC-DF9E64D18B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43D30-9363-2949-B491-6689CC2E5279}" type="datetimeFigureOut">
              <a:rPr lang="es-PR" smtClean="0"/>
              <a:t>11/24/18</a:t>
            </a:fld>
            <a:endParaRPr lang="es-P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C9A90E0-15B9-0D48-96AB-24367ADCA8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D4E5EBA-820F-5041-AB60-678AD4AD8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4A2AF-B852-1D4C-BC63-3188C9B4BD09}" type="slidenum">
              <a:rPr lang="es-PR" smtClean="0"/>
              <a:t>‹Nº›</a:t>
            </a:fld>
            <a:endParaRPr lang="es-PR"/>
          </a:p>
        </p:txBody>
      </p:sp>
    </p:spTree>
    <p:extLst>
      <p:ext uri="{BB962C8B-B14F-4D97-AF65-F5344CB8AC3E}">
        <p14:creationId xmlns:p14="http://schemas.microsoft.com/office/powerpoint/2010/main" val="31041938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22F535B-065A-E043-8C2F-602855FE1D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R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8E257CC8-801B-6441-88E4-06F67502C3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es-ES"/>
              <a:t>Editar los estilos de texto del patrón
Segundo nivel
Tercer nivel
Cuarto nivel
Quinto nivel</a:t>
            </a:r>
            <a:endParaRPr lang="es-P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668D2CC-92DF-2441-8F63-AB8A8E72B7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43D30-9363-2949-B491-6689CC2E5279}" type="datetimeFigureOut">
              <a:rPr lang="es-PR" smtClean="0"/>
              <a:t>11/24/18</a:t>
            </a:fld>
            <a:endParaRPr lang="es-P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EE5C717-B0EE-D44D-8935-63498A8F0B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7D587F5-7D67-0246-9795-3C8A1B221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4A2AF-B852-1D4C-BC63-3188C9B4BD09}" type="slidenum">
              <a:rPr lang="es-PR" smtClean="0"/>
              <a:t>‹Nº›</a:t>
            </a:fld>
            <a:endParaRPr lang="es-PR"/>
          </a:p>
        </p:txBody>
      </p:sp>
    </p:spTree>
    <p:extLst>
      <p:ext uri="{BB962C8B-B14F-4D97-AF65-F5344CB8AC3E}">
        <p14:creationId xmlns:p14="http://schemas.microsoft.com/office/powerpoint/2010/main" val="6765872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6CFC770D-30C2-644D-BD9C-4B00F772A83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PR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582AB3A3-27A4-C24D-9C63-594DBDE7CF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lang="es-ES"/>
              <a:t>Editar los estilos de texto del patrón
Segundo nivel
Tercer nivel
Cuarto nivel
Quinto nivel</a:t>
            </a:r>
            <a:endParaRPr lang="es-P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5AFAB23-073A-F442-A0CE-A00AE08F28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43D30-9363-2949-B491-6689CC2E5279}" type="datetimeFigureOut">
              <a:rPr lang="es-PR" smtClean="0"/>
              <a:t>11/24/18</a:t>
            </a:fld>
            <a:endParaRPr lang="es-P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13CC846-DE4C-B647-AB2A-39D5ACAA6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F6B4806-9E3E-5E48-8CBD-4501BC044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4A2AF-B852-1D4C-BC63-3188C9B4BD09}" type="slidenum">
              <a:rPr lang="es-PR" smtClean="0"/>
              <a:t>‹Nº›</a:t>
            </a:fld>
            <a:endParaRPr lang="es-PR"/>
          </a:p>
        </p:txBody>
      </p:sp>
    </p:spTree>
    <p:extLst>
      <p:ext uri="{BB962C8B-B14F-4D97-AF65-F5344CB8AC3E}">
        <p14:creationId xmlns:p14="http://schemas.microsoft.com/office/powerpoint/2010/main" val="30901024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D94335-356E-A441-AE40-B822B7797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C898B5B-F478-ED41-8A54-EDF196C9F8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/>
              <a:t>Editar los estilos de texto del patrón
Segundo nivel
Tercer nivel
Cuarto nivel
Quinto nivel</a:t>
            </a:r>
            <a:endParaRPr lang="es-P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36B242D-B46E-7740-B919-0426427EF1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43D30-9363-2949-B491-6689CC2E5279}" type="datetimeFigureOut">
              <a:rPr lang="es-PR" smtClean="0"/>
              <a:t>11/24/18</a:t>
            </a:fld>
            <a:endParaRPr lang="es-P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EB8BD21-76F8-C640-B7DB-664572477F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EE0B7EB-DEFC-D141-B82F-902A7F887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4A2AF-B852-1D4C-BC63-3188C9B4BD09}" type="slidenum">
              <a:rPr lang="es-PR" smtClean="0"/>
              <a:t>‹Nº›</a:t>
            </a:fld>
            <a:endParaRPr lang="es-PR"/>
          </a:p>
        </p:txBody>
      </p:sp>
    </p:spTree>
    <p:extLst>
      <p:ext uri="{BB962C8B-B14F-4D97-AF65-F5344CB8AC3E}">
        <p14:creationId xmlns:p14="http://schemas.microsoft.com/office/powerpoint/2010/main" val="20659003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B8AD941-93E6-BC4B-B73E-EC96F9584A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P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49E8C5F-33C3-0447-B183-5692B10A4C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Editar los estilos de texto del patrón
Segundo nivel
Tercer nivel
Cuarto nivel
Quinto nivel</a:t>
            </a:r>
            <a:endParaRPr lang="es-P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818EEE6-E2A6-4643-9CA0-A74250CD02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43D30-9363-2949-B491-6689CC2E5279}" type="datetimeFigureOut">
              <a:rPr lang="es-PR" smtClean="0"/>
              <a:t>11/24/18</a:t>
            </a:fld>
            <a:endParaRPr lang="es-P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2F0A98B-35F0-694A-A648-18C693BA4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C071746-DD80-D240-94B5-07792A07B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4A2AF-B852-1D4C-BC63-3188C9B4BD09}" type="slidenum">
              <a:rPr lang="es-PR" smtClean="0"/>
              <a:t>‹Nº›</a:t>
            </a:fld>
            <a:endParaRPr lang="es-PR"/>
          </a:p>
        </p:txBody>
      </p:sp>
    </p:spTree>
    <p:extLst>
      <p:ext uri="{BB962C8B-B14F-4D97-AF65-F5344CB8AC3E}">
        <p14:creationId xmlns:p14="http://schemas.microsoft.com/office/powerpoint/2010/main" val="31806512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54525EF-0940-7E4B-8339-C0F3445A98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1E5AB2F-AE98-B846-8406-38CA533877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es-ES"/>
              <a:t>Editar los estilos de texto del patrón
Segundo nivel
Tercer nivel
Cuarto nivel
Quinto nivel</a:t>
            </a:r>
            <a:endParaRPr lang="es-PR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69C7BDCB-1F26-7E4F-9771-41942CA227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lang="es-ES"/>
              <a:t>Editar los estilos de texto del patrón
Segundo nivel
Tercer nivel
Cuarto nivel
Quinto nivel</a:t>
            </a:r>
            <a:endParaRPr lang="es-PR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943F9BA-3805-9C44-B6E7-0A93D5FE5D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43D30-9363-2949-B491-6689CC2E5279}" type="datetimeFigureOut">
              <a:rPr lang="es-PR" smtClean="0"/>
              <a:t>11/24/18</a:t>
            </a:fld>
            <a:endParaRPr lang="es-PR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BAD4616-3B8A-0D4C-AA99-9E7831C94C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66D6FD3-5406-7946-86F9-8FE291583F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4A2AF-B852-1D4C-BC63-3188C9B4BD09}" type="slidenum">
              <a:rPr lang="es-PR" smtClean="0"/>
              <a:t>‹Nº›</a:t>
            </a:fld>
            <a:endParaRPr lang="es-PR"/>
          </a:p>
        </p:txBody>
      </p:sp>
    </p:spTree>
    <p:extLst>
      <p:ext uri="{BB962C8B-B14F-4D97-AF65-F5344CB8AC3E}">
        <p14:creationId xmlns:p14="http://schemas.microsoft.com/office/powerpoint/2010/main" val="9818806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799AE7-B085-7442-8900-9B252AA651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P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2D00BC4-51DD-1A4F-8082-18641D394F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s-ES"/>
              <a:t>Editar los estilos de texto del patrón
Segundo nivel
Tercer nivel
Cuarto nivel
Quinto nivel</a:t>
            </a:r>
            <a:endParaRPr lang="es-PR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07823F5C-769A-AB41-9179-9B0DDB8A4C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lang="es-ES"/>
              <a:t>Editar los estilos de texto del patrón
Segundo nivel
Tercer nivel
Cuarto nivel
Quinto nivel</a:t>
            </a:r>
            <a:endParaRPr lang="es-PR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23590154-8703-9244-8922-655EEDA30F8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s-ES"/>
              <a:t>Editar los estilos de texto del patrón
Segundo nivel
Tercer nivel
Cuarto nivel
Quinto nivel</a:t>
            </a:r>
            <a:endParaRPr lang="es-PR"/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F9BBF2BE-94A2-B84A-B883-DC4E5C05B14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lang="es-ES"/>
              <a:t>Editar los estilos de texto del patrón
Segundo nivel
Tercer nivel
Cuarto nivel
Quinto nivel</a:t>
            </a:r>
            <a:endParaRPr lang="es-PR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91051D8E-4F74-EE4D-95DB-534809A97E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43D30-9363-2949-B491-6689CC2E5279}" type="datetimeFigureOut">
              <a:rPr lang="es-PR" smtClean="0"/>
              <a:t>11/24/18</a:t>
            </a:fld>
            <a:endParaRPr lang="es-PR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9EE262F0-37F4-6443-9BE2-3CB8C72DDF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R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E5CAA031-4F72-F945-9B6D-F2C4E7ABC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4A2AF-B852-1D4C-BC63-3188C9B4BD09}" type="slidenum">
              <a:rPr lang="es-PR" smtClean="0"/>
              <a:t>‹Nº›</a:t>
            </a:fld>
            <a:endParaRPr lang="es-PR"/>
          </a:p>
        </p:txBody>
      </p:sp>
    </p:spTree>
    <p:extLst>
      <p:ext uri="{BB962C8B-B14F-4D97-AF65-F5344CB8AC3E}">
        <p14:creationId xmlns:p14="http://schemas.microsoft.com/office/powerpoint/2010/main" val="3171107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38F56A-E164-8543-BDC7-5ED39BB90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R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76763C99-817D-AF4F-ABAC-45108E36BE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43D30-9363-2949-B491-6689CC2E5279}" type="datetimeFigureOut">
              <a:rPr lang="es-PR" smtClean="0"/>
              <a:t>11/24/18</a:t>
            </a:fld>
            <a:endParaRPr lang="es-PR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2D26F230-FBB9-4341-BDEF-F60609A15A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R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C14AE8A-BCDD-2945-8DD2-F8FA581043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4A2AF-B852-1D4C-BC63-3188C9B4BD09}" type="slidenum">
              <a:rPr lang="es-PR" smtClean="0"/>
              <a:t>‹Nº›</a:t>
            </a:fld>
            <a:endParaRPr lang="es-PR"/>
          </a:p>
        </p:txBody>
      </p:sp>
    </p:spTree>
    <p:extLst>
      <p:ext uri="{BB962C8B-B14F-4D97-AF65-F5344CB8AC3E}">
        <p14:creationId xmlns:p14="http://schemas.microsoft.com/office/powerpoint/2010/main" val="6102831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F2752CF5-9B3B-F345-947A-25C3E5429A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43D30-9363-2949-B491-6689CC2E5279}" type="datetimeFigureOut">
              <a:rPr lang="es-PR" smtClean="0"/>
              <a:t>11/24/18</a:t>
            </a:fld>
            <a:endParaRPr lang="es-PR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F2663B10-B767-2747-981E-6F22E62134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R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6C07DD9-7274-5D4A-B5FE-B8ED1538E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4A2AF-B852-1D4C-BC63-3188C9B4BD09}" type="slidenum">
              <a:rPr lang="es-PR" smtClean="0"/>
              <a:t>‹Nº›</a:t>
            </a:fld>
            <a:endParaRPr lang="es-PR"/>
          </a:p>
        </p:txBody>
      </p:sp>
    </p:spTree>
    <p:extLst>
      <p:ext uri="{BB962C8B-B14F-4D97-AF65-F5344CB8AC3E}">
        <p14:creationId xmlns:p14="http://schemas.microsoft.com/office/powerpoint/2010/main" val="431065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E9618E-F244-5842-8D1A-4D85D70357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P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19AD6BD-75BF-BB4E-917D-90239F5D84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es-ES"/>
              <a:t>Editar los estilos de texto del patrón
Segundo nivel
Tercer nivel
Cuarto nivel
Quinto nivel</a:t>
            </a:r>
            <a:endParaRPr lang="es-PR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1423443-CA14-BA4F-88CF-EE482CC35B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es-ES"/>
              <a:t>Editar los estilos de texto del patrón
Segundo nivel
Tercer nivel
Cuarto nivel
Quinto nivel</a:t>
            </a:r>
            <a:endParaRPr lang="es-PR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D6F55970-97F3-044D-B109-B32C160D54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43D30-9363-2949-B491-6689CC2E5279}" type="datetimeFigureOut">
              <a:rPr lang="es-PR" smtClean="0"/>
              <a:t>11/24/18</a:t>
            </a:fld>
            <a:endParaRPr lang="es-PR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D5C1042-1310-F141-86E8-CD97954FC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4A08821-355D-3644-A446-3788AC0A86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4A2AF-B852-1D4C-BC63-3188C9B4BD09}" type="slidenum">
              <a:rPr lang="es-PR" smtClean="0"/>
              <a:t>‹Nº›</a:t>
            </a:fld>
            <a:endParaRPr lang="es-PR"/>
          </a:p>
        </p:txBody>
      </p:sp>
    </p:spTree>
    <p:extLst>
      <p:ext uri="{BB962C8B-B14F-4D97-AF65-F5344CB8AC3E}">
        <p14:creationId xmlns:p14="http://schemas.microsoft.com/office/powerpoint/2010/main" val="29110464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49A3C40-DE5B-2648-AA82-359674C1B6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PR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4A63AF5C-01AA-AF49-A776-6966F4689BD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PR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3ABF948-15CE-A742-869F-5F6C9962CF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es-ES"/>
              <a:t>Editar los estilos de texto del patrón
Segundo nivel
Tercer nivel
Cuarto nivel
Quinto nivel</a:t>
            </a:r>
            <a:endParaRPr lang="es-PR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A01F8203-C62C-D746-A502-2F50090952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43D30-9363-2949-B491-6689CC2E5279}" type="datetimeFigureOut">
              <a:rPr lang="es-PR" smtClean="0"/>
              <a:t>11/24/18</a:t>
            </a:fld>
            <a:endParaRPr lang="es-PR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0BC3360-2CA7-3B4C-9CF1-5D69431C8F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E18A42F-2020-624B-B930-FFB46858DE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4A2AF-B852-1D4C-BC63-3188C9B4BD09}" type="slidenum">
              <a:rPr lang="es-PR" smtClean="0"/>
              <a:t>‹Nº›</a:t>
            </a:fld>
            <a:endParaRPr lang="es-PR"/>
          </a:p>
        </p:txBody>
      </p:sp>
    </p:spTree>
    <p:extLst>
      <p:ext uri="{BB962C8B-B14F-4D97-AF65-F5344CB8AC3E}">
        <p14:creationId xmlns:p14="http://schemas.microsoft.com/office/powerpoint/2010/main" val="5290437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CCAE577B-2211-5B4C-9491-4DF70D9F2B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P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F2A2663-C104-D144-B611-8BC1F6D096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s-ES"/>
              <a:t>Editar los estilos de texto del patrón
Segundo nivel
Tercer nivel
Cuarto nivel
Quinto nivel</a:t>
            </a:r>
            <a:endParaRPr lang="es-P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05DD48D-749A-DE4E-9457-3CDA6DF3338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143D30-9363-2949-B491-6689CC2E5279}" type="datetimeFigureOut">
              <a:rPr lang="es-PR" smtClean="0"/>
              <a:t>11/24/18</a:t>
            </a:fld>
            <a:endParaRPr lang="es-P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A083137-1860-C34D-B02D-67E6AF7C75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P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0F2A818-E1D6-F346-9771-2EC6D324C8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44A2AF-B852-1D4C-BC63-3188C9B4BD09}" type="slidenum">
              <a:rPr lang="es-PR" smtClean="0"/>
              <a:t>‹Nº›</a:t>
            </a:fld>
            <a:endParaRPr lang="es-PR"/>
          </a:p>
        </p:txBody>
      </p:sp>
    </p:spTree>
    <p:extLst>
      <p:ext uri="{BB962C8B-B14F-4D97-AF65-F5344CB8AC3E}">
        <p14:creationId xmlns:p14="http://schemas.microsoft.com/office/powerpoint/2010/main" val="10806466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P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tiff"/><Relationship Id="rId3" Type="http://schemas.openxmlformats.org/officeDocument/2006/relationships/image" Target="../media/image4.tiff"/><Relationship Id="rId7" Type="http://schemas.openxmlformats.org/officeDocument/2006/relationships/image" Target="../media/image7.tif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6.tiff"/><Relationship Id="rId10" Type="http://schemas.openxmlformats.org/officeDocument/2006/relationships/image" Target="../media/image10.tiff"/><Relationship Id="rId4" Type="http://schemas.openxmlformats.org/officeDocument/2006/relationships/image" Target="../media/image5.tiff"/><Relationship Id="rId9" Type="http://schemas.openxmlformats.org/officeDocument/2006/relationships/image" Target="../media/image9.tif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4DAFBDC-41E6-7A4C-BC6A-340E47ACCE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92218" y="1222715"/>
            <a:ext cx="4509030" cy="2878591"/>
          </a:xfrm>
        </p:spPr>
        <p:txBody>
          <a:bodyPr>
            <a:noAutofit/>
          </a:bodyPr>
          <a:lstStyle/>
          <a:p>
            <a:pPr algn="l"/>
            <a:r>
              <a:rPr lang="es-PR" sz="4800" dirty="0">
                <a:latin typeface="San Francisco Display Ultraligh" panose="020B0304030202060204" pitchFamily="34" charset="77"/>
              </a:rPr>
              <a:t>Reapproaching Property Rights and Wireless License Values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91CBD246-38C2-174F-BD16-C9F01B7666AA}"/>
              </a:ext>
            </a:extLst>
          </p:cNvPr>
          <p:cNvSpPr txBox="1">
            <a:spLocks/>
          </p:cNvSpPr>
          <p:nvPr/>
        </p:nvSpPr>
        <p:spPr>
          <a:xfrm>
            <a:off x="0" y="5080000"/>
            <a:ext cx="11008813" cy="17780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PR" sz="2000" dirty="0">
                <a:latin typeface="San Francisco Display Ultraligh" panose="020B0304030202060204" pitchFamily="34" charset="77"/>
              </a:rPr>
              <a:t>Idea adopted from:</a:t>
            </a:r>
            <a:endParaRPr lang="es-PR" sz="1400" dirty="0">
              <a:latin typeface="San Francisco Display Ultraligh" panose="020B0304030202060204" pitchFamily="34" charset="77"/>
            </a:endParaRPr>
          </a:p>
          <a:p>
            <a:pPr algn="l"/>
            <a:r>
              <a:rPr lang="es-PR" sz="1600" dirty="0">
                <a:latin typeface="San Francisco Display Ultraligh" panose="020B0304030202060204" pitchFamily="34" charset="77"/>
              </a:rPr>
              <a:t>Hazlett, T. (2008). Property Rights and Wireless License Values. </a:t>
            </a:r>
            <a:r>
              <a:rPr lang="es-PR" sz="1600" i="1" dirty="0">
                <a:latin typeface="San Francisco Display Ultraligh" panose="020B0304030202060204" pitchFamily="34" charset="77"/>
              </a:rPr>
              <a:t>The Journal of Law &amp; Economics,</a:t>
            </a:r>
            <a:r>
              <a:rPr lang="es-PR" sz="1600" dirty="0">
                <a:latin typeface="San Francisco Display Ultraligh" panose="020B0304030202060204" pitchFamily="34" charset="77"/>
              </a:rPr>
              <a:t> </a:t>
            </a:r>
            <a:r>
              <a:rPr lang="es-PR" sz="1600" i="1" dirty="0">
                <a:latin typeface="San Francisco Display Ultraligh" panose="020B0304030202060204" pitchFamily="34" charset="77"/>
              </a:rPr>
              <a:t>51 </a:t>
            </a:r>
            <a:r>
              <a:rPr lang="es-PR" sz="1600" dirty="0">
                <a:latin typeface="San Francisco Display Ultraligh" panose="020B0304030202060204" pitchFamily="34" charset="77"/>
              </a:rPr>
              <a:t>(3), 563-598. </a:t>
            </a:r>
            <a:endParaRPr lang="es-PR" sz="1050" dirty="0">
              <a:latin typeface="San Francisco Display Ultraligh" panose="020B0304030202060204" pitchFamily="34" charset="77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F171363C-54D1-F748-A3BA-DFECDBC65CFD}"/>
              </a:ext>
            </a:extLst>
          </p:cNvPr>
          <p:cNvSpPr/>
          <p:nvPr/>
        </p:nvSpPr>
        <p:spPr>
          <a:xfrm>
            <a:off x="5704419" y="4019857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PR" b="1" dirty="0">
                <a:solidFill>
                  <a:srgbClr val="333333"/>
                </a:solidFill>
                <a:latin typeface="Arial" panose="020B0604020202020204" pitchFamily="34" charset="0"/>
              </a:rPr>
              <a:t>Connor Boone</a:t>
            </a:r>
          </a:p>
          <a:p>
            <a:r>
              <a:rPr lang="es-PR" b="1" dirty="0">
                <a:solidFill>
                  <a:srgbClr val="333333"/>
                </a:solidFill>
                <a:latin typeface="Arial" panose="020B0604020202020204" pitchFamily="34" charset="0"/>
              </a:rPr>
              <a:t>Harrison McNutty</a:t>
            </a:r>
          </a:p>
          <a:p>
            <a:r>
              <a:rPr lang="es-PR" b="1" dirty="0">
                <a:solidFill>
                  <a:srgbClr val="333333"/>
                </a:solidFill>
                <a:latin typeface="Arial" panose="020B0604020202020204" pitchFamily="34" charset="0"/>
              </a:rPr>
              <a:t>Rushma K</a:t>
            </a:r>
          </a:p>
          <a:p>
            <a:endParaRPr lang="es-PR" b="1" dirty="0">
              <a:solidFill>
                <a:srgbClr val="333333"/>
              </a:solidFill>
              <a:latin typeface="Arial" panose="020B0604020202020204" pitchFamily="34" charset="0"/>
            </a:endParaRPr>
          </a:p>
          <a:p>
            <a:endParaRPr lang="es-PR"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23BC6AB2-7BB9-0E4A-8858-CD1C3BEA15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396" y="826979"/>
            <a:ext cx="3806216" cy="4670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9974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E10CF53A-E71A-2040-AC48-260BD3ED96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59163" y="-116780"/>
            <a:ext cx="12330140" cy="8236148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D699FB6-5583-084B-A459-36317552C4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2589" y="590549"/>
            <a:ext cx="10515600" cy="1325563"/>
          </a:xfrm>
        </p:spPr>
        <p:txBody>
          <a:bodyPr>
            <a:normAutofit/>
          </a:bodyPr>
          <a:lstStyle/>
          <a:p>
            <a:r>
              <a:rPr lang="es-PR" sz="4000" dirty="0">
                <a:latin typeface="Bebas" pitchFamily="2" charset="0"/>
              </a:rPr>
              <a:t>Contents of Report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B4D6788-0695-6F41-BFF8-26F7EB11A1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92589" y="1253331"/>
            <a:ext cx="10515600" cy="4351338"/>
          </a:xfrm>
        </p:spPr>
        <p:txBody>
          <a:bodyPr/>
          <a:lstStyle/>
          <a:p>
            <a:pPr marL="571500" indent="-571500">
              <a:buFont typeface="+mj-lt"/>
              <a:buAutoNum type="romanUcPeriod"/>
            </a:pPr>
            <a:endParaRPr lang="es-PR" dirty="0">
              <a:latin typeface="San Francisco Display Ultraligh" panose="020B0304030202060204" pitchFamily="34" charset="77"/>
            </a:endParaRPr>
          </a:p>
          <a:p>
            <a:pPr marL="571500" indent="-571500">
              <a:buFont typeface="+mj-lt"/>
              <a:buAutoNum type="romanUcPeriod"/>
            </a:pPr>
            <a:r>
              <a:rPr lang="es-PR" dirty="0">
                <a:latin typeface="San Francisco Display Ultraligh" panose="020B0304030202060204" pitchFamily="34" charset="77"/>
              </a:rPr>
              <a:t>Background</a:t>
            </a:r>
          </a:p>
          <a:p>
            <a:pPr marL="571500" indent="-571500">
              <a:buFont typeface="+mj-lt"/>
              <a:buAutoNum type="romanUcPeriod"/>
            </a:pPr>
            <a:r>
              <a:rPr lang="es-PR" dirty="0">
                <a:latin typeface="San Francisco Display Ultraligh" panose="020B0304030202060204" pitchFamily="34" charset="77"/>
              </a:rPr>
              <a:t>Explanation of Variables</a:t>
            </a:r>
          </a:p>
          <a:p>
            <a:pPr marL="571500" indent="-571500">
              <a:buFont typeface="+mj-lt"/>
              <a:buAutoNum type="romanUcPeriod"/>
            </a:pPr>
            <a:r>
              <a:rPr lang="es-PR" dirty="0">
                <a:latin typeface="San Francisco Display Ultraligh" panose="020B0304030202060204" pitchFamily="34" charset="77"/>
              </a:rPr>
              <a:t>Data Reporting</a:t>
            </a:r>
          </a:p>
          <a:p>
            <a:pPr marL="571500" indent="-571500">
              <a:buFont typeface="+mj-lt"/>
              <a:buAutoNum type="romanUcPeriod"/>
            </a:pPr>
            <a:r>
              <a:rPr lang="es-PR" dirty="0">
                <a:latin typeface="San Francisco Display Ultraligh" panose="020B0304030202060204" pitchFamily="34" charset="77"/>
              </a:rPr>
              <a:t>Explanations and Results</a:t>
            </a:r>
          </a:p>
          <a:p>
            <a:pPr marL="571500" indent="-571500">
              <a:buFont typeface="+mj-lt"/>
              <a:buAutoNum type="romanUcPeriod"/>
            </a:pPr>
            <a:r>
              <a:rPr lang="es-PR" dirty="0">
                <a:latin typeface="San Francisco Display Ultraligh" panose="020B0304030202060204" pitchFamily="34" charset="77"/>
              </a:rPr>
              <a:t>Works Cited</a:t>
            </a:r>
          </a:p>
        </p:txBody>
      </p:sp>
    </p:spTree>
    <p:extLst>
      <p:ext uri="{BB962C8B-B14F-4D97-AF65-F5344CB8AC3E}">
        <p14:creationId xmlns:p14="http://schemas.microsoft.com/office/powerpoint/2010/main" val="6286953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C4803F32-6D59-C847-833C-ED4EAD8683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rcRect b="29919"/>
          <a:stretch/>
        </p:blipFill>
        <p:spPr>
          <a:xfrm>
            <a:off x="7858816" y="4517680"/>
            <a:ext cx="2077314" cy="1563642"/>
          </a:xfrm>
          <a:prstGeom prst="rect">
            <a:avLst/>
          </a:prstGeom>
        </p:spPr>
      </p:pic>
      <p:pic>
        <p:nvPicPr>
          <p:cNvPr id="5" name="Imagen 4" descr="Imagen que contiene texto&#10;&#10;&#10;&#10;Descripción generada automáticamente">
            <a:extLst>
              <a:ext uri="{FF2B5EF4-FFF2-40B4-BE49-F238E27FC236}">
                <a16:creationId xmlns:a16="http://schemas.microsoft.com/office/drawing/2014/main" id="{19AC975E-5275-554E-BF92-1095AC9C02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6415" y="3005697"/>
            <a:ext cx="5294716" cy="1707545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agen 6">
            <a:extLst>
              <a:ext uri="{FF2B5EF4-FFF2-40B4-BE49-F238E27FC236}">
                <a16:creationId xmlns:a16="http://schemas.microsoft.com/office/drawing/2014/main" id="{9C0625FF-BD00-344D-9CC6-4FB6DD3198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787" y="781642"/>
            <a:ext cx="5294715" cy="5294715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7B56F350-5195-3942-9BE1-162BB7A69180}"/>
              </a:ext>
            </a:extLst>
          </p:cNvPr>
          <p:cNvSpPr txBox="1"/>
          <p:nvPr/>
        </p:nvSpPr>
        <p:spPr>
          <a:xfrm>
            <a:off x="1574815" y="5299501"/>
            <a:ext cx="33826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R" sz="4800" dirty="0">
                <a:latin typeface="San Francisco Display Ultraligh" panose="020B0304030202060204" pitchFamily="34" charset="77"/>
              </a:rPr>
              <a:t>Governance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B5FF17A1-A511-8F4D-A7EF-892E31F49A8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021" r="6392" b="10278"/>
          <a:stretch/>
        </p:blipFill>
        <p:spPr>
          <a:xfrm>
            <a:off x="8353071" y="1143000"/>
            <a:ext cx="1081404" cy="1597384"/>
          </a:xfrm>
          <a:prstGeom prst="rect">
            <a:avLst/>
          </a:prstGeom>
        </p:spPr>
      </p:pic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750786BF-1E56-4A44-9103-F9645AE9C2AD}"/>
              </a:ext>
            </a:extLst>
          </p:cNvPr>
          <p:cNvCxnSpPr/>
          <p:nvPr/>
        </p:nvCxnSpPr>
        <p:spPr>
          <a:xfrm>
            <a:off x="7597588" y="2879279"/>
            <a:ext cx="0" cy="80521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B843ED2D-F4C8-5243-9AA4-82906C7156BA}"/>
              </a:ext>
            </a:extLst>
          </p:cNvPr>
          <p:cNvCxnSpPr/>
          <p:nvPr/>
        </p:nvCxnSpPr>
        <p:spPr>
          <a:xfrm>
            <a:off x="8113057" y="2897209"/>
            <a:ext cx="0" cy="80521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C1A73307-DBBA-6941-A1AB-D12756885D18}"/>
              </a:ext>
            </a:extLst>
          </p:cNvPr>
          <p:cNvCxnSpPr/>
          <p:nvPr/>
        </p:nvCxnSpPr>
        <p:spPr>
          <a:xfrm>
            <a:off x="9148477" y="2910655"/>
            <a:ext cx="0" cy="80521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842F2B7D-2E94-E147-9D05-6C1AD7C6F672}"/>
              </a:ext>
            </a:extLst>
          </p:cNvPr>
          <p:cNvCxnSpPr/>
          <p:nvPr/>
        </p:nvCxnSpPr>
        <p:spPr>
          <a:xfrm>
            <a:off x="9690841" y="2910655"/>
            <a:ext cx="0" cy="80521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1A27B3EF-E76A-F948-B695-BFD8847373BF}"/>
              </a:ext>
            </a:extLst>
          </p:cNvPr>
          <p:cNvCxnSpPr/>
          <p:nvPr/>
        </p:nvCxnSpPr>
        <p:spPr>
          <a:xfrm>
            <a:off x="9758077" y="2907779"/>
            <a:ext cx="0" cy="80521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C2C6BE62-0216-2447-B7A7-4F8005921A19}"/>
              </a:ext>
            </a:extLst>
          </p:cNvPr>
          <p:cNvCxnSpPr/>
          <p:nvPr/>
        </p:nvCxnSpPr>
        <p:spPr>
          <a:xfrm>
            <a:off x="9905992" y="2901691"/>
            <a:ext cx="0" cy="80521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CuadroTexto 21">
            <a:extLst>
              <a:ext uri="{FF2B5EF4-FFF2-40B4-BE49-F238E27FC236}">
                <a16:creationId xmlns:a16="http://schemas.microsoft.com/office/drawing/2014/main" id="{99C24518-86C3-114B-986A-310C903CCDA2}"/>
              </a:ext>
            </a:extLst>
          </p:cNvPr>
          <p:cNvSpPr txBox="1"/>
          <p:nvPr/>
        </p:nvSpPr>
        <p:spPr>
          <a:xfrm>
            <a:off x="6246415" y="3244333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R" b="1" dirty="0">
                <a:latin typeface="San Francisco Display Ultraligh" panose="020B0304030202060204" pitchFamily="34" charset="77"/>
              </a:rPr>
              <a:t>BANDS</a:t>
            </a:r>
          </a:p>
        </p:txBody>
      </p:sp>
      <p:cxnSp>
        <p:nvCxnSpPr>
          <p:cNvPr id="24" name="Conector recto de flecha 23">
            <a:extLst>
              <a:ext uri="{FF2B5EF4-FFF2-40B4-BE49-F238E27FC236}">
                <a16:creationId xmlns:a16="http://schemas.microsoft.com/office/drawing/2014/main" id="{EA345780-16D7-FF4D-8B1F-4EE262B2B437}"/>
              </a:ext>
            </a:extLst>
          </p:cNvPr>
          <p:cNvCxnSpPr>
            <a:cxnSpLocks/>
          </p:cNvCxnSpPr>
          <p:nvPr/>
        </p:nvCxnSpPr>
        <p:spPr>
          <a:xfrm>
            <a:off x="9566086" y="2387636"/>
            <a:ext cx="339906" cy="5201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Conector recto de flecha 24">
            <a:extLst>
              <a:ext uri="{FF2B5EF4-FFF2-40B4-BE49-F238E27FC236}">
                <a16:creationId xmlns:a16="http://schemas.microsoft.com/office/drawing/2014/main" id="{4BA8AD5C-6F25-5B43-8F83-F6A00A2A5173}"/>
              </a:ext>
            </a:extLst>
          </p:cNvPr>
          <p:cNvCxnSpPr>
            <a:cxnSpLocks/>
          </p:cNvCxnSpPr>
          <p:nvPr/>
        </p:nvCxnSpPr>
        <p:spPr>
          <a:xfrm>
            <a:off x="8740588" y="4343400"/>
            <a:ext cx="240715" cy="3698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Conector recto de flecha 28">
            <a:extLst>
              <a:ext uri="{FF2B5EF4-FFF2-40B4-BE49-F238E27FC236}">
                <a16:creationId xmlns:a16="http://schemas.microsoft.com/office/drawing/2014/main" id="{6C313AED-CBAE-A148-9E7E-22AE985B1967}"/>
              </a:ext>
            </a:extLst>
          </p:cNvPr>
          <p:cNvCxnSpPr>
            <a:cxnSpLocks/>
          </p:cNvCxnSpPr>
          <p:nvPr/>
        </p:nvCxnSpPr>
        <p:spPr>
          <a:xfrm flipH="1">
            <a:off x="7735345" y="2299447"/>
            <a:ext cx="384553" cy="7062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Conector recto de flecha 32">
            <a:extLst>
              <a:ext uri="{FF2B5EF4-FFF2-40B4-BE49-F238E27FC236}">
                <a16:creationId xmlns:a16="http://schemas.microsoft.com/office/drawing/2014/main" id="{4470DF64-2ACA-2446-8CD4-21540426FAD8}"/>
              </a:ext>
            </a:extLst>
          </p:cNvPr>
          <p:cNvCxnSpPr>
            <a:cxnSpLocks/>
          </p:cNvCxnSpPr>
          <p:nvPr/>
        </p:nvCxnSpPr>
        <p:spPr>
          <a:xfrm flipH="1">
            <a:off x="9243097" y="4221062"/>
            <a:ext cx="291618" cy="7586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Conector recto de flecha 37">
            <a:extLst>
              <a:ext uri="{FF2B5EF4-FFF2-40B4-BE49-F238E27FC236}">
                <a16:creationId xmlns:a16="http://schemas.microsoft.com/office/drawing/2014/main" id="{3066C592-8BA5-C140-B2D3-A4BFABA52130}"/>
              </a:ext>
            </a:extLst>
          </p:cNvPr>
          <p:cNvCxnSpPr>
            <a:cxnSpLocks/>
          </p:cNvCxnSpPr>
          <p:nvPr/>
        </p:nvCxnSpPr>
        <p:spPr>
          <a:xfrm>
            <a:off x="7982237" y="4401998"/>
            <a:ext cx="711650" cy="7913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Conector recto de flecha 39">
            <a:extLst>
              <a:ext uri="{FF2B5EF4-FFF2-40B4-BE49-F238E27FC236}">
                <a16:creationId xmlns:a16="http://schemas.microsoft.com/office/drawing/2014/main" id="{7DA4559A-EF59-434F-8DD2-F44E17A645A2}"/>
              </a:ext>
            </a:extLst>
          </p:cNvPr>
          <p:cNvCxnSpPr>
            <a:cxnSpLocks/>
          </p:cNvCxnSpPr>
          <p:nvPr/>
        </p:nvCxnSpPr>
        <p:spPr>
          <a:xfrm>
            <a:off x="8389521" y="4345263"/>
            <a:ext cx="369222" cy="4376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3" name="Imagen 42">
            <a:extLst>
              <a:ext uri="{FF2B5EF4-FFF2-40B4-BE49-F238E27FC236}">
                <a16:creationId xmlns:a16="http://schemas.microsoft.com/office/drawing/2014/main" id="{11DEC304-9A12-F540-8FC2-A38C7F2374D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938" y="1372039"/>
            <a:ext cx="749953" cy="920188"/>
          </a:xfrm>
          <a:prstGeom prst="rect">
            <a:avLst/>
          </a:prstGeom>
        </p:spPr>
      </p:pic>
      <p:pic>
        <p:nvPicPr>
          <p:cNvPr id="44" name="Imagen 43">
            <a:extLst>
              <a:ext uri="{FF2B5EF4-FFF2-40B4-BE49-F238E27FC236}">
                <a16:creationId xmlns:a16="http://schemas.microsoft.com/office/drawing/2014/main" id="{00DD06BB-FFFC-0343-A624-FE285CB0C5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6658" y="1379259"/>
            <a:ext cx="749953" cy="920188"/>
          </a:xfrm>
          <a:prstGeom prst="rect">
            <a:avLst/>
          </a:prstGeom>
        </p:spPr>
      </p:pic>
      <p:sp>
        <p:nvSpPr>
          <p:cNvPr id="45" name="CuadroTexto 44">
            <a:extLst>
              <a:ext uri="{FF2B5EF4-FFF2-40B4-BE49-F238E27FC236}">
                <a16:creationId xmlns:a16="http://schemas.microsoft.com/office/drawing/2014/main" id="{055F6084-22E0-B041-853B-4878E6C7C810}"/>
              </a:ext>
            </a:extLst>
          </p:cNvPr>
          <p:cNvSpPr txBox="1"/>
          <p:nvPr/>
        </p:nvSpPr>
        <p:spPr>
          <a:xfrm>
            <a:off x="4903078" y="1116078"/>
            <a:ext cx="55175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R" sz="8800" dirty="0"/>
              <a:t>!</a:t>
            </a:r>
          </a:p>
        </p:txBody>
      </p:sp>
      <p:pic>
        <p:nvPicPr>
          <p:cNvPr id="46" name="Imagen 45">
            <a:extLst>
              <a:ext uri="{FF2B5EF4-FFF2-40B4-BE49-F238E27FC236}">
                <a16:creationId xmlns:a16="http://schemas.microsoft.com/office/drawing/2014/main" id="{878D53B8-A98A-2643-BDF5-9A2767A1ED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54333" y="1017390"/>
            <a:ext cx="240964" cy="240964"/>
          </a:xfrm>
          <a:prstGeom prst="rect">
            <a:avLst/>
          </a:prstGeom>
        </p:spPr>
      </p:pic>
      <p:sp>
        <p:nvSpPr>
          <p:cNvPr id="47" name="CuadroTexto 46">
            <a:extLst>
              <a:ext uri="{FF2B5EF4-FFF2-40B4-BE49-F238E27FC236}">
                <a16:creationId xmlns:a16="http://schemas.microsoft.com/office/drawing/2014/main" id="{1BC327B5-6611-0140-85F6-DC7CD1C74147}"/>
              </a:ext>
            </a:extLst>
          </p:cNvPr>
          <p:cNvSpPr txBox="1"/>
          <p:nvPr/>
        </p:nvSpPr>
        <p:spPr>
          <a:xfrm>
            <a:off x="-33361" y="-50575"/>
            <a:ext cx="62663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indent="-400050">
              <a:buFont typeface="+mj-lt"/>
              <a:buAutoNum type="romanUcPeriod"/>
            </a:pPr>
            <a:r>
              <a:rPr lang="es-PR" sz="3200" dirty="0">
                <a:latin typeface="Bebas" pitchFamily="2" charset="0"/>
              </a:rPr>
              <a:t>Background</a:t>
            </a:r>
            <a:endParaRPr lang="es-PR" sz="2800" dirty="0">
              <a:latin typeface="Bebas" pitchFamily="2" charset="0"/>
            </a:endParaRPr>
          </a:p>
        </p:txBody>
      </p:sp>
      <p:pic>
        <p:nvPicPr>
          <p:cNvPr id="48" name="Imagen 47">
            <a:extLst>
              <a:ext uri="{FF2B5EF4-FFF2-40B4-BE49-F238E27FC236}">
                <a16:creationId xmlns:a16="http://schemas.microsoft.com/office/drawing/2014/main" id="{16FF92B4-50B7-4C45-A4C9-E6AD6847024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81331" y="1258354"/>
            <a:ext cx="936061" cy="936061"/>
          </a:xfrm>
          <a:prstGeom prst="rect">
            <a:avLst/>
          </a:prstGeom>
        </p:spPr>
      </p:pic>
      <p:pic>
        <p:nvPicPr>
          <p:cNvPr id="49" name="Imagen 48">
            <a:extLst>
              <a:ext uri="{FF2B5EF4-FFF2-40B4-BE49-F238E27FC236}">
                <a16:creationId xmlns:a16="http://schemas.microsoft.com/office/drawing/2014/main" id="{29F49F41-67AD-264F-A7A8-5CC21BA7EE2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05992" y="1171334"/>
            <a:ext cx="1598251" cy="1021959"/>
          </a:xfrm>
          <a:prstGeom prst="rect">
            <a:avLst/>
          </a:prstGeom>
        </p:spPr>
      </p:pic>
      <p:pic>
        <p:nvPicPr>
          <p:cNvPr id="50" name="Imagen 49">
            <a:extLst>
              <a:ext uri="{FF2B5EF4-FFF2-40B4-BE49-F238E27FC236}">
                <a16:creationId xmlns:a16="http://schemas.microsoft.com/office/drawing/2014/main" id="{23136D9C-8E6F-E24B-AE2B-E42DA0DFBBC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30585" y="4741984"/>
            <a:ext cx="1104900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3980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Imagen que contiene captura de pantalla&#10;&#10;&#10;&#10;Descripción generada automáticamente">
            <a:extLst>
              <a:ext uri="{FF2B5EF4-FFF2-40B4-BE49-F238E27FC236}">
                <a16:creationId xmlns:a16="http://schemas.microsoft.com/office/drawing/2014/main" id="{3E8A643F-EFF3-A941-A9A3-C6578CEE28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10" b="1045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6" name="Marco 5">
            <a:extLst>
              <a:ext uri="{FF2B5EF4-FFF2-40B4-BE49-F238E27FC236}">
                <a16:creationId xmlns:a16="http://schemas.microsoft.com/office/drawing/2014/main" id="{19BF6412-88A1-6B4A-87FA-2F36EB03F068}"/>
              </a:ext>
            </a:extLst>
          </p:cNvPr>
          <p:cNvSpPr/>
          <p:nvPr/>
        </p:nvSpPr>
        <p:spPr>
          <a:xfrm>
            <a:off x="5970850" y="3966438"/>
            <a:ext cx="714565" cy="823566"/>
          </a:xfrm>
          <a:prstGeom prst="fram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R">
              <a:solidFill>
                <a:schemeClr val="tx1"/>
              </a:solidFill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376D7185-A125-B348-BDF4-884B5FAAA440}"/>
              </a:ext>
            </a:extLst>
          </p:cNvPr>
          <p:cNvSpPr txBox="1"/>
          <p:nvPr/>
        </p:nvSpPr>
        <p:spPr>
          <a:xfrm>
            <a:off x="5715000" y="3738908"/>
            <a:ext cx="1685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R" b="1" dirty="0">
                <a:solidFill>
                  <a:srgbClr val="FF0000"/>
                </a:solidFill>
                <a:highlight>
                  <a:srgbClr val="000000"/>
                </a:highlight>
                <a:latin typeface="Bebas" pitchFamily="2" charset="0"/>
              </a:rPr>
              <a:t>AUCTION 73</a:t>
            </a:r>
          </a:p>
        </p:txBody>
      </p:sp>
    </p:spTree>
    <p:extLst>
      <p:ext uri="{BB962C8B-B14F-4D97-AF65-F5344CB8AC3E}">
        <p14:creationId xmlns:p14="http://schemas.microsoft.com/office/powerpoint/2010/main" val="2721852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</TotalTime>
  <Words>52</Words>
  <Application>Microsoft Macintosh PowerPoint</Application>
  <PresentationFormat>Panorámica</PresentationFormat>
  <Paragraphs>19</Paragraphs>
  <Slides>4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</vt:i4>
      </vt:variant>
    </vt:vector>
  </HeadingPairs>
  <TitlesOfParts>
    <vt:vector size="10" baseType="lpstr">
      <vt:lpstr>Arial</vt:lpstr>
      <vt:lpstr>Bebas</vt:lpstr>
      <vt:lpstr>Calibri</vt:lpstr>
      <vt:lpstr>Calibri Light</vt:lpstr>
      <vt:lpstr>San Francisco Display Ultraligh</vt:lpstr>
      <vt:lpstr>Tema de Office</vt:lpstr>
      <vt:lpstr>Reapproaching Property Rights and Wireless License Values</vt:lpstr>
      <vt:lpstr>Contents of Report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Reapproaching Property Rights and Wireless License Values</dc:title>
  <dc:creator>Boone, Christopher (boonech)</dc:creator>
  <cp:lastModifiedBy>Boone, Christopher (boonech)</cp:lastModifiedBy>
  <cp:revision>4</cp:revision>
  <dcterms:created xsi:type="dcterms:W3CDTF">2018-11-24T23:49:52Z</dcterms:created>
  <dcterms:modified xsi:type="dcterms:W3CDTF">2018-11-25T00:17:14Z</dcterms:modified>
</cp:coreProperties>
</file>